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90" r:id="rId16"/>
    <p:sldId id="272" r:id="rId17"/>
    <p:sldId id="273" r:id="rId18"/>
    <p:sldId id="275" r:id="rId19"/>
    <p:sldId id="274" r:id="rId20"/>
    <p:sldId id="270" r:id="rId21"/>
    <p:sldId id="277" r:id="rId22"/>
    <p:sldId id="278" r:id="rId23"/>
    <p:sldId id="279" r:id="rId24"/>
    <p:sldId id="289" r:id="rId25"/>
    <p:sldId id="287" r:id="rId26"/>
    <p:sldId id="280" r:id="rId27"/>
    <p:sldId id="281" r:id="rId28"/>
    <p:sldId id="283" r:id="rId29"/>
    <p:sldId id="282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538" autoAdjust="0"/>
  </p:normalViewPr>
  <p:slideViewPr>
    <p:cSldViewPr snapToGrid="0" snapToObjects="1">
      <p:cViewPr varScale="1">
        <p:scale>
          <a:sx n="63" d="100"/>
          <a:sy n="63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content-specific or descriptive information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benefits</a:t>
            </a:r>
          </a:p>
          <a:p>
            <a:r>
              <a:rPr lang="en-US" sz="1200" dirty="0" smtClean="0"/>
              <a:t>• Familiar and widely used</a:t>
            </a:r>
          </a:p>
          <a:p>
            <a:r>
              <a:rPr lang="en-US" sz="1200" dirty="0" smtClean="0"/>
              <a:t>• Good at representing the structure of</a:t>
            </a:r>
          </a:p>
          <a:p>
            <a:r>
              <a:rPr lang="en-US" sz="1200" dirty="0" smtClean="0"/>
              <a:t>information</a:t>
            </a:r>
          </a:p>
          <a:p>
            <a:r>
              <a:rPr lang="en-US" sz="1200" dirty="0" smtClean="0"/>
              <a:t>– Constructing the hierarchy can itself be a helpful</a:t>
            </a:r>
          </a:p>
          <a:p>
            <a:r>
              <a:rPr lang="en-US" sz="1200" dirty="0" smtClean="0"/>
              <a:t>exercise</a:t>
            </a:r>
          </a:p>
          <a:p>
            <a:r>
              <a:rPr lang="en-US" sz="1200" dirty="0" smtClean="0"/>
              <a:t>• Similar items are stored together</a:t>
            </a:r>
          </a:p>
          <a:p>
            <a:r>
              <a:rPr lang="en-US" sz="1200" dirty="0" smtClean="0"/>
              <a:t>• Sub-folders can function as task lists</a:t>
            </a:r>
          </a:p>
          <a:p>
            <a:r>
              <a:rPr lang="en-US" sz="1200" dirty="0" smtClean="0"/>
              <a:t>• Great for location-based finding</a:t>
            </a:r>
          </a:p>
          <a:p>
            <a:r>
              <a:rPr lang="en-US" sz="1200" dirty="0" smtClean="0"/>
              <a:t>12</a:t>
            </a:r>
          </a:p>
          <a:p>
            <a:r>
              <a:rPr lang="en-US" sz="1200" dirty="0" smtClean="0"/>
              <a:t>Hierarchical systems: drawbacks</a:t>
            </a:r>
          </a:p>
          <a:p>
            <a:r>
              <a:rPr lang="en-US" sz="1200" dirty="0" smtClean="0"/>
              <a:t>• Surprisingly hard work to set up and maintain</a:t>
            </a:r>
          </a:p>
          <a:p>
            <a:r>
              <a:rPr lang="en-US" sz="1200" dirty="0" smtClean="0"/>
              <a:t>– ‘a </a:t>
            </a:r>
            <a:r>
              <a:rPr lang="en-US" sz="1200" u="sng" dirty="0" smtClean="0"/>
              <a:t>heavyweight cognitive activity’</a:t>
            </a:r>
          </a:p>
          <a:p>
            <a:r>
              <a:rPr lang="en-US" sz="1200" dirty="0" smtClean="0"/>
              <a:t>• Can be hard to get the right balance between</a:t>
            </a:r>
          </a:p>
          <a:p>
            <a:r>
              <a:rPr lang="en-US" sz="1200" dirty="0" smtClean="0"/>
              <a:t>breadth and depth</a:t>
            </a:r>
          </a:p>
          <a:p>
            <a:r>
              <a:rPr lang="en-US" sz="1200" dirty="0" smtClean="0"/>
              <a:t>• Items can only go in one place</a:t>
            </a:r>
          </a:p>
          <a:p>
            <a:r>
              <a:rPr lang="en-US" sz="1200" dirty="0" smtClean="0"/>
              <a:t>• Time consuming to </a:t>
            </a:r>
            <a:r>
              <a:rPr lang="en-US" sz="1200" u="sng" dirty="0" err="1" smtClean="0"/>
              <a:t>reorganise</a:t>
            </a:r>
            <a:r>
              <a:rPr lang="en-US" sz="1200" u="sng" dirty="0" smtClean="0"/>
              <a:t> if the hierarchy</a:t>
            </a:r>
          </a:p>
          <a:p>
            <a:r>
              <a:rPr lang="en-US" sz="1200" dirty="0" smtClean="0"/>
              <a:t>becomes out of date</a:t>
            </a:r>
            <a:endParaRPr lang="en-US" sz="1200" u="sng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Tips for managing a hierarchical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In Windows, Windows Explorer is a good tool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If possible, avoid overlapping categories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Find other ways of linking items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Don’t let your folders get too big – 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structure get too deep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Create separate folders for older (no longer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active)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Tag-based systems: benefits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Items can go in more than one category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Moreover, multiple types of category can be used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Many people find tagging quicker and easier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hierarchical filing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When collaborating, can be easier to combine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hierarchical systems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Tag-based systems: drawbacks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Not how operating systems store files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If material isn’t tagged properly when first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acquired, it can be hard to find later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There’s a risk of inconsistent tagging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And of similarly named categories getting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mixed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Less good at representing the structure of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a tag-based system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Possible tools include: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Bibliographic software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EndNote,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Zotero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Mendeley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Image management programs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Flickr, Picasa...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Google tools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See our guide to Tagging and Finding Your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Files: 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libguides.mit.edu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metadataTools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Diagram to explain when to collect and how the data is used through the project etc..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 management plan,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checklist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Data type and sources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What types of data, samples, physical collections, code, software, curriculum materials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other materials will be produced in the course of the project?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including a brief description of each type of data to be generated, e.g. experimental,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qualitative, raw, processed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Which data you will share and at what stage (raw, processed, reduced, analyzed)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if you are using data from other sources, provide a brief description, including content,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source, any any conditions required for obtaining and using that data. If you combine existing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with your own, describe the relationship between the data sets.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 Data type and sources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What types of data, samples, physical collections, code, software, curriculum materials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other materials will be produced in the course of the project?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including a brief description of each type of data to be generated, e.g. experimental,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qualitative, raw, processed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Which data you will share and at what stage (raw, processed, reduced, analyzed)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if you are using data from other sources, provide a brief description, including content,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source, any any conditions required for obtaining and using that data. If you combine existing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with your own, describe the relationship between the data sets.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9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0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8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4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6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1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23/02/2018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ourceforge.net/prpjects/renamei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8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wjFMMQD3UA&amp;feature=youtu.be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don.cam.ac.uk/institute-life/computing/elnguidance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data-archive.ac.uk/media/2894/managingsharing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File </a:t>
            </a:r>
            <a:r>
              <a:rPr lang="en-US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and Data </a:t>
            </a:r>
            <a:r>
              <a:rPr lang="en-US" spc="-1" dirty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M</a:t>
            </a:r>
            <a:r>
              <a:rPr lang="en-US" spc="-1" dirty="0" smtClean="0">
                <a:solidFill>
                  <a:srgbClr val="1F497D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anagement</a:t>
            </a:r>
            <a:endParaRPr lang="en-US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Jing Su</a:t>
            </a:r>
            <a:endParaRPr lang="en-US" dirty="0"/>
          </a:p>
          <a:p>
            <a:r>
              <a:rPr lang="en-US" sz="2400" dirty="0" smtClean="0"/>
              <a:t>20180223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1282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3 at 09.15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5" y="0"/>
            <a:ext cx="705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4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File Naming </a:t>
            </a:r>
            <a:r>
              <a:rPr lang="en-US" sz="3200" u="sng" dirty="0">
                <a:solidFill>
                  <a:schemeClr val="tx2"/>
                </a:solidFill>
              </a:rPr>
              <a:t>C</a:t>
            </a:r>
            <a:r>
              <a:rPr lang="en-US" sz="3200" u="sng" dirty="0" smtClean="0">
                <a:solidFill>
                  <a:schemeClr val="tx2"/>
                </a:solidFill>
              </a:rPr>
              <a:t>onventions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166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Make </a:t>
            </a:r>
            <a:r>
              <a:rPr lang="en-US" sz="2400" dirty="0"/>
              <a:t>file names </a:t>
            </a:r>
            <a:r>
              <a:rPr lang="en-US" sz="2400" dirty="0" smtClean="0"/>
              <a:t>unique </a:t>
            </a:r>
            <a:endParaRPr lang="en-US" sz="2400" dirty="0"/>
          </a:p>
          <a:p>
            <a:r>
              <a:rPr lang="en-US" sz="2400" dirty="0" smtClean="0"/>
              <a:t>Include </a:t>
            </a:r>
            <a:r>
              <a:rPr lang="en-US" sz="2400" dirty="0"/>
              <a:t>most important identifying information of the </a:t>
            </a:r>
            <a:r>
              <a:rPr lang="en-US" sz="2400" dirty="0" smtClean="0"/>
              <a:t>project: 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project name</a:t>
            </a:r>
            <a:endParaRPr lang="en-US" sz="2000" dirty="0">
              <a:solidFill>
                <a:schemeClr val="accent3"/>
              </a:solidFill>
            </a:endParaRP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acronym</a:t>
            </a:r>
            <a:r>
              <a:rPr lang="en-US" sz="2000" dirty="0">
                <a:solidFill>
                  <a:schemeClr val="accent3"/>
                </a:solidFill>
              </a:rPr>
              <a:t>, or research data </a:t>
            </a:r>
            <a:r>
              <a:rPr lang="en-US" sz="2000" dirty="0" smtClean="0">
                <a:solidFill>
                  <a:schemeClr val="accent3"/>
                </a:solidFill>
              </a:rPr>
              <a:t>name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 study title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location information 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researcher initials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date </a:t>
            </a:r>
            <a:r>
              <a:rPr lang="en-US" sz="2000" dirty="0">
                <a:solidFill>
                  <a:schemeClr val="accent3"/>
                </a:solidFill>
              </a:rPr>
              <a:t>(consistently formatted, </a:t>
            </a:r>
            <a:r>
              <a:rPr lang="en-US" sz="2000" dirty="0" smtClean="0">
                <a:solidFill>
                  <a:schemeClr val="accent3"/>
                </a:solidFill>
              </a:rPr>
              <a:t>e.g. </a:t>
            </a:r>
            <a:r>
              <a:rPr lang="en-US" sz="2000" dirty="0">
                <a:solidFill>
                  <a:schemeClr val="accent3"/>
                </a:solidFill>
              </a:rPr>
              <a:t>YYYYMMDD)</a:t>
            </a:r>
          </a:p>
          <a:p>
            <a:pPr lvl="1">
              <a:buFont typeface="Wingdings" charset="2"/>
              <a:buChar char="ü"/>
            </a:pPr>
            <a:r>
              <a:rPr lang="en-US" sz="2000" dirty="0" smtClean="0">
                <a:solidFill>
                  <a:schemeClr val="accent3"/>
                </a:solidFill>
              </a:rPr>
              <a:t>version</a:t>
            </a:r>
            <a:endParaRPr lang="en-US" sz="2400" dirty="0"/>
          </a:p>
          <a:p>
            <a:r>
              <a:rPr lang="en-US" sz="2400" dirty="0" smtClean="0"/>
              <a:t>Use </a:t>
            </a:r>
            <a:r>
              <a:rPr lang="en-US" sz="2400" dirty="0"/>
              <a:t>underscores to separate elements; avoid special characters, spaces and </a:t>
            </a:r>
            <a:r>
              <a:rPr lang="en-US" sz="2400" dirty="0" smtClean="0"/>
              <a:t>periods.</a:t>
            </a:r>
            <a:endParaRPr lang="en-US" sz="2400" dirty="0"/>
          </a:p>
          <a:p>
            <a:r>
              <a:rPr lang="en-US" sz="2400" dirty="0"/>
              <a:t>Use leading zeros when incorporating numbers to enable sorting (a sequence of 1-100 should be numbered 001-100).</a:t>
            </a:r>
          </a:p>
          <a:p>
            <a:r>
              <a:rPr lang="en-US" sz="2400" dirty="0"/>
              <a:t>File names should be short enough to be readable, while still conveying enough pertinent </a:t>
            </a:r>
            <a:r>
              <a:rPr lang="en-US" sz="2400" dirty="0" smtClean="0"/>
              <a:t>information (limits 255 chars)</a:t>
            </a:r>
            <a:endParaRPr lang="en-US" sz="2400" dirty="0"/>
          </a:p>
          <a:p>
            <a:pPr marL="0" indent="0">
              <a:buNone/>
            </a:pPr>
            <a:endParaRPr lang="en-US" sz="24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3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File Naming </a:t>
            </a:r>
            <a:r>
              <a:rPr lang="en-US" sz="3200" u="sng" dirty="0">
                <a:solidFill>
                  <a:schemeClr val="tx2"/>
                </a:solidFill>
              </a:rPr>
              <a:t>C</a:t>
            </a:r>
            <a:r>
              <a:rPr lang="en-US" sz="3200" u="sng" dirty="0" smtClean="0">
                <a:solidFill>
                  <a:schemeClr val="tx2"/>
                </a:solidFill>
              </a:rPr>
              <a:t>onventions </a:t>
            </a:r>
            <a:r>
              <a:rPr lang="en-US" sz="3200" u="sng" dirty="0">
                <a:solidFill>
                  <a:schemeClr val="tx2"/>
                </a:solidFill>
              </a:rPr>
              <a:t>E</a:t>
            </a:r>
            <a:r>
              <a:rPr lang="en-US" sz="3200" u="sng" dirty="0" smtClean="0">
                <a:solidFill>
                  <a:schemeClr val="tx2"/>
                </a:solidFill>
              </a:rPr>
              <a:t>xamples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691"/>
            <a:ext cx="8229600" cy="5440363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The Good: </a:t>
            </a:r>
            <a:r>
              <a:rPr lang="en-US" sz="2400" b="1" dirty="0" smtClean="0">
                <a:solidFill>
                  <a:srgbClr val="008000"/>
                </a:solidFill>
              </a:rPr>
              <a:t>DryValleySoil_ICPOES_20101115_JDSv2</a:t>
            </a:r>
            <a:r>
              <a:rPr lang="en-US" sz="2400" b="1" dirty="0">
                <a:solidFill>
                  <a:srgbClr val="008000"/>
                </a:solidFill>
              </a:rPr>
              <a:t>.</a:t>
            </a:r>
            <a:r>
              <a:rPr lang="en-US" sz="2400" b="1" u="sng" dirty="0">
                <a:solidFill>
                  <a:srgbClr val="008000"/>
                </a:solidFill>
              </a:rPr>
              <a:t>dat</a:t>
            </a:r>
          </a:p>
          <a:p>
            <a:pPr lvl="1"/>
            <a:r>
              <a:rPr lang="en-US" sz="2000" dirty="0" err="1" smtClean="0"/>
              <a:t>DryValleySoil</a:t>
            </a:r>
            <a:r>
              <a:rPr lang="en-US" sz="2000" dirty="0" smtClean="0"/>
              <a:t>, </a:t>
            </a:r>
            <a:r>
              <a:rPr lang="en-US" sz="2000" dirty="0"/>
              <a:t>project name</a:t>
            </a:r>
          </a:p>
          <a:p>
            <a:pPr lvl="1"/>
            <a:r>
              <a:rPr lang="en-US" sz="2000" dirty="0" smtClean="0"/>
              <a:t>ICPOES, </a:t>
            </a:r>
            <a:r>
              <a:rPr lang="en-US" sz="2000" dirty="0"/>
              <a:t>instrument name</a:t>
            </a:r>
          </a:p>
          <a:p>
            <a:pPr lvl="1"/>
            <a:r>
              <a:rPr lang="en-US" sz="2000" dirty="0"/>
              <a:t>20101115 date of sample created</a:t>
            </a:r>
          </a:p>
          <a:p>
            <a:pPr lvl="1"/>
            <a:r>
              <a:rPr lang="en-US" sz="2000" dirty="0" smtClean="0"/>
              <a:t>JDS, </a:t>
            </a:r>
            <a:r>
              <a:rPr lang="en-US" sz="2000" dirty="0"/>
              <a:t>initials of the scientist </a:t>
            </a:r>
          </a:p>
          <a:p>
            <a:pPr lvl="1"/>
            <a:r>
              <a:rPr lang="en-US" sz="2000" dirty="0" smtClean="0"/>
              <a:t>V2, </a:t>
            </a:r>
            <a:r>
              <a:rPr lang="en-US" sz="2000" dirty="0"/>
              <a:t>second version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 smtClean="0">
                <a:solidFill>
                  <a:srgbClr val="0000FF"/>
                </a:solidFill>
              </a:rPr>
              <a:t>The Bad</a:t>
            </a:r>
            <a:r>
              <a:rPr lang="en-US" sz="2400" b="1" dirty="0" smtClean="0"/>
              <a:t>: </a:t>
            </a:r>
            <a:r>
              <a:rPr lang="en-US" sz="2000" b="1" dirty="0" smtClean="0">
                <a:solidFill>
                  <a:srgbClr val="FF6600"/>
                </a:solidFill>
              </a:rPr>
              <a:t>my </a:t>
            </a:r>
            <a:r>
              <a:rPr lang="en-US" sz="2000" b="1" dirty="0">
                <a:solidFill>
                  <a:srgbClr val="FF6600"/>
                </a:solidFill>
              </a:rPr>
              <a:t>Data @</a:t>
            </a:r>
            <a:r>
              <a:rPr lang="en-US" sz="2000" b="1" dirty="0" err="1">
                <a:solidFill>
                  <a:srgbClr val="FF6600"/>
                </a:solidFill>
              </a:rPr>
              <a:t>DryValley</a:t>
            </a:r>
            <a:r>
              <a:rPr lang="en-US" sz="2000" b="1" dirty="0">
                <a:solidFill>
                  <a:srgbClr val="FF6600"/>
                </a:solidFill>
              </a:rPr>
              <a:t> November 15 </a:t>
            </a:r>
            <a:r>
              <a:rPr lang="en-US" sz="2000" dirty="0">
                <a:solidFill>
                  <a:srgbClr val="FF6600"/>
                </a:solidFill>
              </a:rPr>
              <a:t>2010.v2.</a:t>
            </a:r>
            <a:r>
              <a:rPr lang="en-US" sz="2000" u="sng" dirty="0">
                <a:solidFill>
                  <a:srgbClr val="FF6600"/>
                </a:solidFill>
              </a:rPr>
              <a:t>dat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 smtClean="0">
                <a:solidFill>
                  <a:srgbClr val="0000FF"/>
                </a:solidFill>
              </a:rPr>
              <a:t>The Ugly: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1900" dirty="0" smtClean="0"/>
              <a:t>Can </a:t>
            </a:r>
            <a:r>
              <a:rPr lang="en-US" sz="1900" dirty="0"/>
              <a:t>you understand/use these data files</a:t>
            </a:r>
            <a:r>
              <a:rPr lang="en-US" sz="1900" dirty="0" smtClean="0"/>
              <a:t>? Would </a:t>
            </a:r>
            <a:r>
              <a:rPr lang="en-US" sz="1900" dirty="0"/>
              <a:t>anyone 5 years from now</a:t>
            </a:r>
            <a:r>
              <a:rPr lang="en-US" sz="1900" dirty="0" smtClean="0"/>
              <a:t>?</a:t>
            </a:r>
          </a:p>
          <a:p>
            <a:pPr marL="800100" lvl="2" indent="0">
              <a:buNone/>
            </a:pPr>
            <a:r>
              <a:rPr lang="en-US" sz="1900" dirty="0">
                <a:solidFill>
                  <a:srgbClr val="FF6600"/>
                </a:solidFill>
              </a:rPr>
              <a:t>• </a:t>
            </a:r>
            <a:r>
              <a:rPr lang="en-US" sz="1900" dirty="0" err="1">
                <a:solidFill>
                  <a:srgbClr val="FF6600"/>
                </a:solidFill>
              </a:rPr>
              <a:t>SrvMthdDraft.doc</a:t>
            </a:r>
            <a:endParaRPr lang="en-US" sz="1900" dirty="0">
              <a:solidFill>
                <a:srgbClr val="FF6600"/>
              </a:solidFill>
            </a:endParaRPr>
          </a:p>
          <a:p>
            <a:pPr marL="800100" lvl="2" indent="0">
              <a:buNone/>
            </a:pPr>
            <a:r>
              <a:rPr lang="en-US" sz="1900" dirty="0">
                <a:solidFill>
                  <a:srgbClr val="FF6600"/>
                </a:solidFill>
              </a:rPr>
              <a:t>• </a:t>
            </a:r>
            <a:r>
              <a:rPr lang="en-US" sz="1900" dirty="0" err="1">
                <a:solidFill>
                  <a:srgbClr val="FF6600"/>
                </a:solidFill>
              </a:rPr>
              <a:t>SrvMthdFinal.doc</a:t>
            </a:r>
            <a:endParaRPr lang="en-US" sz="1900" dirty="0">
              <a:solidFill>
                <a:srgbClr val="FF6600"/>
              </a:solidFill>
            </a:endParaRPr>
          </a:p>
          <a:p>
            <a:pPr marL="800100" lvl="2" indent="0">
              <a:buNone/>
            </a:pPr>
            <a:r>
              <a:rPr lang="en-US" sz="1900" dirty="0">
                <a:solidFill>
                  <a:srgbClr val="FF6600"/>
                </a:solidFill>
              </a:rPr>
              <a:t>• </a:t>
            </a:r>
            <a:r>
              <a:rPr lang="en-US" sz="1900" dirty="0" err="1">
                <a:solidFill>
                  <a:srgbClr val="FF6600"/>
                </a:solidFill>
              </a:rPr>
              <a:t>SrvMthdLastOne.doc</a:t>
            </a:r>
            <a:endParaRPr lang="en-US" sz="1900" dirty="0">
              <a:solidFill>
                <a:srgbClr val="FF6600"/>
              </a:solidFill>
            </a:endParaRPr>
          </a:p>
          <a:p>
            <a:pPr marL="800100" lvl="2" indent="0">
              <a:buNone/>
            </a:pPr>
            <a:r>
              <a:rPr lang="en-US" sz="1900" dirty="0">
                <a:solidFill>
                  <a:srgbClr val="FF6600"/>
                </a:solidFill>
              </a:rPr>
              <a:t>• </a:t>
            </a:r>
            <a:r>
              <a:rPr lang="en-US" sz="1900" dirty="0" err="1" smtClean="0">
                <a:solidFill>
                  <a:srgbClr val="FF6600"/>
                </a:solidFill>
              </a:rPr>
              <a:t>SrvMthdRealVersion.doc</a:t>
            </a:r>
            <a:endParaRPr lang="en-US" sz="1900" dirty="0" smtClean="0">
              <a:solidFill>
                <a:srgbClr val="FF6600"/>
              </a:solidFill>
            </a:endParaRPr>
          </a:p>
          <a:p>
            <a:pPr marL="800100" lvl="2" indent="0">
              <a:buNone/>
            </a:pPr>
            <a:r>
              <a:rPr lang="en-US" sz="2000" dirty="0" smtClean="0"/>
              <a:t>Use content-or </a:t>
            </a:r>
            <a:r>
              <a:rPr lang="en-US" sz="2000" dirty="0"/>
              <a:t>descriptive information</a:t>
            </a:r>
          </a:p>
          <a:p>
            <a:pPr marL="800100" lvl="2" indent="0">
              <a:buNone/>
            </a:pPr>
            <a:endParaRPr lang="en-US" sz="19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1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Batching Renaming </a:t>
            </a:r>
            <a:r>
              <a:rPr lang="en-US" sz="3200" u="sng" dirty="0">
                <a:solidFill>
                  <a:schemeClr val="tx2"/>
                </a:solidFill>
              </a:rPr>
              <a:t>T</a:t>
            </a:r>
            <a:r>
              <a:rPr lang="en-US" sz="3200" u="sng" dirty="0" smtClean="0">
                <a:solidFill>
                  <a:schemeClr val="tx2"/>
                </a:solidFill>
              </a:rPr>
              <a:t>ools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720"/>
            <a:ext cx="8229600" cy="5707440"/>
          </a:xfrm>
        </p:spPr>
        <p:txBody>
          <a:bodyPr>
            <a:noAutofit/>
          </a:bodyPr>
          <a:lstStyle/>
          <a:p>
            <a:r>
              <a:rPr lang="en-US" sz="1600" dirty="0"/>
              <a:t>Windows:</a:t>
            </a:r>
          </a:p>
          <a:p>
            <a:pPr marL="400050" lvl="1" indent="0">
              <a:buNone/>
            </a:pPr>
            <a:r>
              <a:rPr lang="en-US" sz="1500" dirty="0"/>
              <a:t>• Adobe Bridge (via any Creative Cloud products): http://</a:t>
            </a:r>
            <a:r>
              <a:rPr lang="en-US" sz="1500" dirty="0" err="1"/>
              <a:t>ist.mit.edu</a:t>
            </a:r>
            <a:r>
              <a:rPr lang="en-US" sz="1500" dirty="0"/>
              <a:t>/adobe-creative-cloud</a:t>
            </a:r>
          </a:p>
          <a:p>
            <a:pPr marL="400050" lvl="1" indent="0">
              <a:buNone/>
            </a:pPr>
            <a:r>
              <a:rPr lang="en-US" sz="1500" dirty="0"/>
              <a:t>• Ant </a:t>
            </a:r>
            <a:r>
              <a:rPr lang="en-US" sz="1500" u="sng" dirty="0" err="1"/>
              <a:t>Renamer</a:t>
            </a:r>
            <a:r>
              <a:rPr lang="en-US" sz="1500" u="sng" dirty="0"/>
              <a:t>: http://</a:t>
            </a:r>
            <a:r>
              <a:rPr lang="en-US" sz="1500" u="sng" dirty="0" err="1"/>
              <a:t>www.antp.be</a:t>
            </a:r>
            <a:r>
              <a:rPr lang="en-US" sz="1500" u="sng" dirty="0"/>
              <a:t>/software/</a:t>
            </a:r>
            <a:r>
              <a:rPr lang="en-US" sz="1500" u="sng" dirty="0" err="1"/>
              <a:t>renamer</a:t>
            </a:r>
            <a:endParaRPr lang="en-US" sz="1500" u="sng" dirty="0"/>
          </a:p>
          <a:p>
            <a:pPr marL="400050" lvl="1" indent="0">
              <a:buNone/>
            </a:pPr>
            <a:r>
              <a:rPr lang="en-US" sz="1500" dirty="0"/>
              <a:t>• Bulk Rename Utility: http://</a:t>
            </a:r>
            <a:r>
              <a:rPr lang="en-US" sz="1500" dirty="0" err="1"/>
              <a:t>www.bulkrenameutility.co.uk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ImageMagick</a:t>
            </a:r>
            <a:r>
              <a:rPr lang="en-US" sz="1500" dirty="0"/>
              <a:t>: http://</a:t>
            </a:r>
            <a:r>
              <a:rPr lang="en-US" sz="1500" dirty="0" err="1"/>
              <a:t>www.imagemagick.org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PSRenamer</a:t>
            </a:r>
            <a:r>
              <a:rPr lang="en-US" sz="1500" dirty="0"/>
              <a:t>: http://</a:t>
            </a:r>
            <a:r>
              <a:rPr lang="en-US" sz="1500" dirty="0" err="1"/>
              <a:t>www.powersurgepub.com</a:t>
            </a:r>
            <a:r>
              <a:rPr lang="en-US" sz="1500" dirty="0"/>
              <a:t>/products/</a:t>
            </a:r>
            <a:r>
              <a:rPr lang="en-US" sz="1500" dirty="0" err="1"/>
              <a:t>psrenamer.html</a:t>
            </a:r>
            <a:endParaRPr lang="en-US" sz="1500" dirty="0"/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RenameIT</a:t>
            </a:r>
            <a:r>
              <a:rPr lang="en-US" sz="1500" dirty="0"/>
              <a:t>: </a:t>
            </a:r>
            <a:r>
              <a:rPr lang="en-US" sz="1500" dirty="0">
                <a:hlinkClick r:id="rId3"/>
              </a:rPr>
              <a:t>http://</a:t>
            </a:r>
            <a:r>
              <a:rPr lang="en-US" sz="1500" dirty="0" err="1">
                <a:hlinkClick r:id="rId3"/>
              </a:rPr>
              <a:t>sourceforge.net</a:t>
            </a:r>
            <a:r>
              <a:rPr lang="en-US" sz="1500" dirty="0">
                <a:hlinkClick r:id="rId3"/>
              </a:rPr>
              <a:t>/</a:t>
            </a:r>
            <a:r>
              <a:rPr lang="en-US" sz="1500" dirty="0" err="1">
                <a:hlinkClick r:id="rId3"/>
              </a:rPr>
              <a:t>prpjects</a:t>
            </a:r>
            <a:r>
              <a:rPr lang="en-US" sz="1500" dirty="0">
                <a:hlinkClick r:id="rId3"/>
              </a:rPr>
              <a:t>/</a:t>
            </a:r>
            <a:r>
              <a:rPr lang="en-US" sz="1500" dirty="0" err="1">
                <a:hlinkClick r:id="rId3"/>
              </a:rPr>
              <a:t>renameit</a:t>
            </a:r>
            <a:endParaRPr lang="en-US" sz="1500" dirty="0"/>
          </a:p>
          <a:p>
            <a:r>
              <a:rPr lang="en-US" sz="1600" dirty="0" smtClean="0"/>
              <a:t>Mac</a:t>
            </a:r>
            <a:r>
              <a:rPr lang="en-US" sz="1600" dirty="0"/>
              <a:t>:</a:t>
            </a:r>
          </a:p>
          <a:p>
            <a:pPr marL="400050" lvl="1" indent="0">
              <a:buNone/>
            </a:pPr>
            <a:r>
              <a:rPr lang="en-US" sz="1500" dirty="0"/>
              <a:t>• Adobe Bridge (via any Creative Cloud products): http://</a:t>
            </a:r>
            <a:r>
              <a:rPr lang="en-US" sz="1500" dirty="0" err="1"/>
              <a:t>ist.mit.edu</a:t>
            </a:r>
            <a:r>
              <a:rPr lang="en-US" sz="1500" dirty="0"/>
              <a:t>/adobe-creative-cloud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ImageMagick</a:t>
            </a:r>
            <a:r>
              <a:rPr lang="en-US" sz="1500" dirty="0"/>
              <a:t>: http://</a:t>
            </a:r>
            <a:r>
              <a:rPr lang="en-US" sz="1500" dirty="0" err="1"/>
              <a:t>www.imagemagick.org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Name Changer: http://</a:t>
            </a:r>
            <a:r>
              <a:rPr lang="en-US" sz="1500" dirty="0" err="1"/>
              <a:t>web.mac.com</a:t>
            </a:r>
            <a:r>
              <a:rPr lang="en-US" sz="1500" dirty="0"/>
              <a:t>/</a:t>
            </a:r>
            <a:r>
              <a:rPr lang="en-US" sz="1500" dirty="0" err="1"/>
              <a:t>mickeyroberson</a:t>
            </a:r>
            <a:r>
              <a:rPr lang="en-US" sz="1500" dirty="0"/>
              <a:t>/</a:t>
            </a:r>
            <a:r>
              <a:rPr lang="en-US" sz="1500" dirty="0" err="1"/>
              <a:t>MRR_Software</a:t>
            </a:r>
            <a:r>
              <a:rPr lang="en-US" sz="1500" dirty="0"/>
              <a:t>/</a:t>
            </a:r>
            <a:r>
              <a:rPr lang="en-US" sz="1500" dirty="0" err="1"/>
              <a:t>NameChanger.html</a:t>
            </a:r>
            <a:endParaRPr lang="en-US" sz="1500" dirty="0"/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PSRenamer</a:t>
            </a:r>
            <a:r>
              <a:rPr lang="en-US" sz="1500" dirty="0"/>
              <a:t>: http://</a:t>
            </a:r>
            <a:r>
              <a:rPr lang="en-US" sz="1500" dirty="0" err="1"/>
              <a:t>www.powersurgepub.com</a:t>
            </a:r>
            <a:r>
              <a:rPr lang="en-US" sz="1500" dirty="0"/>
              <a:t>/products/</a:t>
            </a:r>
            <a:r>
              <a:rPr lang="en-US" sz="1500" dirty="0" err="1"/>
              <a:t>psrenamer.html</a:t>
            </a:r>
            <a:endParaRPr lang="en-US" sz="1500" dirty="0"/>
          </a:p>
          <a:p>
            <a:pPr marL="400050" lvl="1" indent="0">
              <a:buNone/>
            </a:pPr>
            <a:r>
              <a:rPr lang="en-US" sz="1500" dirty="0"/>
              <a:t>• Renamer4Mac : http://renamer4mac.com/</a:t>
            </a:r>
          </a:p>
          <a:p>
            <a:pPr marL="400050" lvl="1" indent="0">
              <a:buNone/>
            </a:pPr>
            <a:r>
              <a:rPr lang="en-US" sz="1500" dirty="0"/>
              <a:t>• Name </a:t>
            </a:r>
            <a:r>
              <a:rPr lang="en-US" sz="1500" dirty="0" err="1"/>
              <a:t>Mangler</a:t>
            </a:r>
            <a:r>
              <a:rPr lang="en-US" sz="1500" dirty="0"/>
              <a:t>: http://</a:t>
            </a:r>
            <a:r>
              <a:rPr lang="en-US" sz="1500" dirty="0" err="1"/>
              <a:t>manytricks.com</a:t>
            </a:r>
            <a:r>
              <a:rPr lang="en-US" sz="1500" dirty="0"/>
              <a:t>/</a:t>
            </a:r>
            <a:r>
              <a:rPr lang="en-US" sz="1500" dirty="0" err="1"/>
              <a:t>namemangler</a:t>
            </a:r>
            <a:r>
              <a:rPr lang="en-US" sz="1500" dirty="0" smtClean="0"/>
              <a:t>/</a:t>
            </a:r>
          </a:p>
          <a:p>
            <a:r>
              <a:rPr lang="en-US" sz="1600" dirty="0" smtClean="0"/>
              <a:t>Linux</a:t>
            </a:r>
            <a:r>
              <a:rPr lang="en-US" sz="1600" dirty="0"/>
              <a:t>:</a:t>
            </a:r>
          </a:p>
          <a:p>
            <a:pPr marL="400050" lvl="1" indent="0">
              <a:buNone/>
            </a:pPr>
            <a:r>
              <a:rPr lang="en-US" sz="1500" dirty="0"/>
              <a:t>• GNOME Commander: http://</a:t>
            </a:r>
            <a:r>
              <a:rPr lang="en-US" sz="1500" dirty="0" err="1"/>
              <a:t>www.nongnu.org</a:t>
            </a:r>
            <a:r>
              <a:rPr lang="en-US" sz="1500" dirty="0"/>
              <a:t>/</a:t>
            </a:r>
            <a:r>
              <a:rPr lang="en-US" sz="1500" dirty="0" err="1"/>
              <a:t>gcmd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GPRename</a:t>
            </a:r>
            <a:r>
              <a:rPr lang="en-US" sz="1500" dirty="0"/>
              <a:t>: http://</a:t>
            </a:r>
            <a:r>
              <a:rPr lang="en-US" sz="1500" dirty="0" err="1"/>
              <a:t>gprename.sourceforge.net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ImageMagick</a:t>
            </a:r>
            <a:r>
              <a:rPr lang="en-US" sz="1500" dirty="0"/>
              <a:t>: http://</a:t>
            </a:r>
            <a:r>
              <a:rPr lang="en-US" sz="1500" dirty="0" err="1"/>
              <a:t>www.imagemagick.org</a:t>
            </a:r>
            <a:r>
              <a:rPr lang="en-US" sz="1500" dirty="0"/>
              <a:t>/</a:t>
            </a:r>
          </a:p>
          <a:p>
            <a:pPr marL="400050" lvl="1" indent="0">
              <a:buNone/>
            </a:pPr>
            <a:r>
              <a:rPr lang="en-US" sz="1500" dirty="0"/>
              <a:t>• </a:t>
            </a:r>
            <a:r>
              <a:rPr lang="en-US" sz="1500" dirty="0" err="1"/>
              <a:t>PSRenamer</a:t>
            </a:r>
            <a:r>
              <a:rPr lang="en-US" sz="1500" dirty="0"/>
              <a:t>: http://</a:t>
            </a:r>
            <a:r>
              <a:rPr lang="en-US" sz="1500" dirty="0" err="1"/>
              <a:t>www.powersurgepub.com</a:t>
            </a:r>
            <a:r>
              <a:rPr lang="en-US" sz="1500" dirty="0"/>
              <a:t>/products/</a:t>
            </a:r>
            <a:r>
              <a:rPr lang="en-US" sz="1500" dirty="0" err="1" smtClean="0"/>
              <a:t>psrenamer.html</a:t>
            </a:r>
            <a:endParaRPr lang="en-US" sz="1500" dirty="0" smtClean="0"/>
          </a:p>
          <a:p>
            <a:r>
              <a:rPr lang="en-US" sz="1600" dirty="0" smtClean="0"/>
              <a:t>Unix</a:t>
            </a:r>
            <a:endParaRPr lang="en-US" sz="1600" dirty="0"/>
          </a:p>
          <a:p>
            <a:pPr marL="400050" lvl="1" indent="0">
              <a:buNone/>
            </a:pPr>
            <a:r>
              <a:rPr lang="en-US" sz="1500" dirty="0"/>
              <a:t>• The use of the </a:t>
            </a:r>
            <a:r>
              <a:rPr lang="en-US" sz="1500" u="sng" dirty="0" err="1"/>
              <a:t>grep</a:t>
            </a:r>
            <a:r>
              <a:rPr lang="en-US" sz="1500" u="sng" dirty="0"/>
              <a:t> command to search for regular expressions</a:t>
            </a:r>
            <a:endParaRPr lang="en-US" sz="15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1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Version Control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171"/>
            <a:ext cx="8229600" cy="513009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00FF"/>
                </a:solidFill>
              </a:rPr>
              <a:t>Aim</a:t>
            </a:r>
            <a:r>
              <a:rPr lang="en-US" sz="2400" dirty="0" smtClean="0"/>
              <a:t>: </a:t>
            </a:r>
            <a:r>
              <a:rPr lang="en-US" sz="2400" dirty="0" smtClean="0">
                <a:solidFill>
                  <a:schemeClr val="accent3"/>
                </a:solidFill>
              </a:rPr>
              <a:t>Keep raw data untouched and reverse to earlier version</a:t>
            </a:r>
          </a:p>
          <a:p>
            <a:pPr marL="0" indent="0">
              <a:buNone/>
            </a:pPr>
            <a:endParaRPr lang="en-US" sz="1100" dirty="0" smtClean="0"/>
          </a:p>
          <a:p>
            <a:r>
              <a:rPr lang="en-US" sz="2400" dirty="0" smtClean="0"/>
              <a:t>Save </a:t>
            </a:r>
            <a:r>
              <a:rPr lang="en-US" sz="2400" dirty="0"/>
              <a:t>an untouched copy of the raw data, work on save untouched copy</a:t>
            </a:r>
          </a:p>
          <a:p>
            <a:r>
              <a:rPr lang="en-US" sz="2400" dirty="0" smtClean="0"/>
              <a:t>Use </a:t>
            </a:r>
            <a:r>
              <a:rPr lang="en-US" sz="2400" dirty="0"/>
              <a:t>a file naming convention (like v001, v002 or v1_0, v1_2, v2_0</a:t>
            </a:r>
          </a:p>
          <a:p>
            <a:r>
              <a:rPr lang="en-US" sz="2400" dirty="0"/>
              <a:t>Use a directory structure naming convention that includes version </a:t>
            </a:r>
            <a:r>
              <a:rPr lang="en-US" sz="2400" dirty="0" smtClean="0"/>
              <a:t>information</a:t>
            </a:r>
          </a:p>
          <a:p>
            <a:r>
              <a:rPr lang="en-US" sz="2400" dirty="0" smtClean="0"/>
              <a:t>Date can be part of the file name, e.g. 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3"/>
                </a:solidFill>
              </a:rPr>
              <a:t>	</a:t>
            </a:r>
            <a:r>
              <a:rPr lang="en-US" sz="2400" b="1" dirty="0" smtClean="0">
                <a:solidFill>
                  <a:schemeClr val="accent3"/>
                </a:solidFill>
              </a:rPr>
              <a:t>	2012-02-27_Template_soil _</a:t>
            </a:r>
            <a:r>
              <a:rPr lang="en-US" sz="2400" b="1" dirty="0" err="1" smtClean="0">
                <a:solidFill>
                  <a:schemeClr val="accent3"/>
                </a:solidFill>
              </a:rPr>
              <a:t>testing.xlsx</a:t>
            </a:r>
            <a:endParaRPr lang="en-US" sz="2400" b="1" dirty="0" smtClean="0">
              <a:solidFill>
                <a:schemeClr val="accent3"/>
              </a:solidFill>
            </a:endParaRPr>
          </a:p>
          <a:p>
            <a:r>
              <a:rPr lang="en-US" sz="2400" dirty="0" smtClean="0"/>
              <a:t>Append the author’s name to the file name, e.g. 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9BBB59"/>
                </a:solidFill>
              </a:rPr>
              <a:t>		</a:t>
            </a:r>
            <a:r>
              <a:rPr lang="en-US" sz="2200" b="1" dirty="0" err="1" smtClean="0">
                <a:solidFill>
                  <a:srgbClr val="9BBB59"/>
                </a:solidFill>
              </a:rPr>
              <a:t>Template_soil</a:t>
            </a:r>
            <a:r>
              <a:rPr lang="en-US" sz="2200" b="1" dirty="0" smtClean="0">
                <a:solidFill>
                  <a:srgbClr val="9BBB59"/>
                </a:solidFill>
              </a:rPr>
              <a:t> _</a:t>
            </a:r>
            <a:r>
              <a:rPr lang="en-US" sz="2200" b="1" dirty="0" err="1" smtClean="0">
                <a:solidFill>
                  <a:srgbClr val="9BBB59"/>
                </a:solidFill>
              </a:rPr>
              <a:t>testing_modified_by_AH.xlsx</a:t>
            </a:r>
            <a:endParaRPr lang="en-US" sz="2200" b="1" dirty="0" smtClean="0">
              <a:solidFill>
                <a:srgbClr val="9BBB59"/>
              </a:solidFill>
            </a:endParaRPr>
          </a:p>
          <a:p>
            <a:r>
              <a:rPr lang="en-US" sz="2400" dirty="0" smtClean="0"/>
              <a:t>Add a version number after reach major edit, e.g. </a:t>
            </a:r>
            <a:r>
              <a:rPr lang="en-US" sz="2400" dirty="0"/>
              <a:t> </a:t>
            </a:r>
            <a:endParaRPr lang="en-US" sz="2400" dirty="0" smtClean="0"/>
          </a:p>
          <a:p>
            <a:pPr marL="914400" lvl="2" indent="0">
              <a:buNone/>
            </a:pPr>
            <a:r>
              <a:rPr lang="en-US" sz="2200" b="1" dirty="0" err="1" smtClean="0">
                <a:solidFill>
                  <a:srgbClr val="9BBB59"/>
                </a:solidFill>
              </a:rPr>
              <a:t>Template_soil</a:t>
            </a:r>
            <a:r>
              <a:rPr lang="en-US" sz="2200" b="1" dirty="0" smtClean="0">
                <a:solidFill>
                  <a:srgbClr val="9BBB59"/>
                </a:solidFill>
              </a:rPr>
              <a:t> _testing_v03.xlsx</a:t>
            </a:r>
            <a:endParaRPr lang="en-US" sz="2200" b="1" dirty="0">
              <a:solidFill>
                <a:srgbClr val="9BBB59"/>
              </a:solidFill>
            </a:endParaRPr>
          </a:p>
          <a:p>
            <a:r>
              <a:rPr lang="en-US" sz="2400" dirty="0"/>
              <a:t>Directory top-level folders should include the project title, unique identifier, and date (year), </a:t>
            </a:r>
            <a:r>
              <a:rPr lang="en-US" sz="2400" dirty="0" smtClean="0"/>
              <a:t>but </a:t>
            </a:r>
            <a:r>
              <a:rPr lang="en-US" sz="2400" dirty="0"/>
              <a:t>the files themselves should be well-described independent of the directory structure.</a:t>
            </a:r>
          </a:p>
          <a:p>
            <a:r>
              <a:rPr lang="en-US" sz="2400" dirty="0" smtClean="0"/>
              <a:t>Version control tools: </a:t>
            </a:r>
          </a:p>
          <a:p>
            <a:pPr lvl="1" indent="-342900"/>
            <a:r>
              <a:rPr lang="en-US" sz="2000" dirty="0" smtClean="0"/>
              <a:t>Wet lab: Electronic Lab Notebooks/Box/LIMS</a:t>
            </a:r>
          </a:p>
          <a:p>
            <a:pPr lvl="1" indent="-342900"/>
            <a:r>
              <a:rPr lang="en-US" sz="2000" dirty="0" smtClean="0"/>
              <a:t>Dry lab: SVN/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8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Version Control Example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pic>
        <p:nvPicPr>
          <p:cNvPr id="6" name="Picture 5" descr="Screen Shot 2018-02-23 at 11.33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236"/>
            <a:ext cx="9144000" cy="49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Folder Structure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4171"/>
            <a:ext cx="8229600" cy="51300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Methods </a:t>
            </a:r>
            <a:r>
              <a:rPr lang="en-US" sz="2400" dirty="0"/>
              <a:t>of </a:t>
            </a:r>
            <a:r>
              <a:rPr lang="en-US" sz="2400" dirty="0" err="1"/>
              <a:t>organising</a:t>
            </a:r>
            <a:r>
              <a:rPr lang="en-US" sz="2400" dirty="0"/>
              <a:t> </a:t>
            </a:r>
            <a:r>
              <a:rPr lang="en-US" sz="2400" dirty="0" smtClean="0"/>
              <a:t>electronic material</a:t>
            </a:r>
            <a:endParaRPr lang="en-US" sz="2400" dirty="0"/>
          </a:p>
          <a:p>
            <a:pPr lvl="1" indent="-342900"/>
            <a:r>
              <a:rPr lang="en-US" sz="1900" b="1" dirty="0" smtClean="0">
                <a:solidFill>
                  <a:srgbClr val="0000FF"/>
                </a:solidFill>
              </a:rPr>
              <a:t>Hierarchical</a:t>
            </a:r>
            <a:r>
              <a:rPr lang="en-US" sz="1900" dirty="0" smtClean="0"/>
              <a:t>: Items </a:t>
            </a:r>
            <a:r>
              <a:rPr lang="en-US" sz="1900" dirty="0" err="1"/>
              <a:t>organised</a:t>
            </a:r>
            <a:r>
              <a:rPr lang="en-US" sz="1900" dirty="0"/>
              <a:t> in folders and sub-</a:t>
            </a:r>
            <a:r>
              <a:rPr lang="en-US" sz="1900" dirty="0" smtClean="0"/>
              <a:t>folders</a:t>
            </a:r>
            <a:endParaRPr lang="en-US" sz="1900" dirty="0"/>
          </a:p>
          <a:p>
            <a:pPr lvl="1" indent="-342900"/>
            <a:r>
              <a:rPr lang="en-US" sz="1900" b="1" dirty="0" smtClean="0">
                <a:solidFill>
                  <a:srgbClr val="0000FF"/>
                </a:solidFill>
              </a:rPr>
              <a:t>Tag</a:t>
            </a:r>
            <a:r>
              <a:rPr lang="en-US" sz="1900" b="1" dirty="0">
                <a:solidFill>
                  <a:srgbClr val="0000FF"/>
                </a:solidFill>
              </a:rPr>
              <a:t>-</a:t>
            </a:r>
            <a:r>
              <a:rPr lang="en-US" sz="1900" b="1" dirty="0" smtClean="0">
                <a:solidFill>
                  <a:srgbClr val="0000FF"/>
                </a:solidFill>
              </a:rPr>
              <a:t>based</a:t>
            </a:r>
            <a:r>
              <a:rPr lang="en-US" sz="1900" dirty="0" smtClean="0"/>
              <a:t>: Each </a:t>
            </a:r>
            <a:r>
              <a:rPr lang="en-US" sz="1900" dirty="0"/>
              <a:t>item assigned one or more </a:t>
            </a:r>
            <a:r>
              <a:rPr lang="en-US" sz="1900" dirty="0" smtClean="0"/>
              <a:t>tags</a:t>
            </a:r>
          </a:p>
          <a:p>
            <a:pPr lvl="1" indent="-342900"/>
            <a:r>
              <a:rPr lang="en-US" sz="1900" b="1" dirty="0" smtClean="0">
                <a:solidFill>
                  <a:srgbClr val="0000FF"/>
                </a:solidFill>
              </a:rPr>
              <a:t>Hybrid</a:t>
            </a:r>
            <a:r>
              <a:rPr lang="en-US" sz="1900" dirty="0" smtClean="0"/>
              <a:t> combination </a:t>
            </a:r>
            <a:r>
              <a:rPr lang="en-US" sz="1900" dirty="0"/>
              <a:t>of hierarchical and </a:t>
            </a:r>
            <a:r>
              <a:rPr lang="en-US" sz="1900" dirty="0" smtClean="0"/>
              <a:t>tag-based</a:t>
            </a:r>
            <a:endParaRPr lang="en-US" sz="1900" dirty="0"/>
          </a:p>
          <a:p>
            <a:pPr marL="0" indent="0">
              <a:buNone/>
            </a:pPr>
            <a:endParaRPr lang="en-US" sz="24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8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Folder Structure Examples – Hierarchical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Screen Shot 2018-02-23 at 11.01.1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439" r="-65439"/>
          <a:stretch>
            <a:fillRect/>
          </a:stretch>
        </p:blipFill>
        <p:spPr>
          <a:xfrm>
            <a:off x="457200" y="1200259"/>
            <a:ext cx="8229600" cy="5357675"/>
          </a:xfrm>
        </p:spPr>
      </p:pic>
    </p:spTree>
    <p:extLst>
      <p:ext uri="{BB962C8B-B14F-4D97-AF65-F5344CB8AC3E}">
        <p14:creationId xmlns:p14="http://schemas.microsoft.com/office/powerpoint/2010/main" val="357069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Folder Structure Examples – Tag-based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86" y="1084133"/>
            <a:ext cx="8065966" cy="55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Small Group Discussion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sort of structure(s) do you currently use?</a:t>
            </a:r>
          </a:p>
          <a:p>
            <a:r>
              <a:rPr lang="en-US" sz="2400" dirty="0" smtClean="0"/>
              <a:t>What do you see as the key advantages and disadvantages of the different types of system?</a:t>
            </a:r>
          </a:p>
          <a:p>
            <a:r>
              <a:rPr lang="en-US" sz="2400" dirty="0" smtClean="0"/>
              <a:t>Are there specific tasks one sort of system seems particularly suitable for? How does this apply to your research project?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008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What You </a:t>
            </a:r>
            <a:r>
              <a:rPr lang="en-US" sz="3200" u="sng" dirty="0">
                <a:solidFill>
                  <a:schemeClr val="tx2"/>
                </a:solidFill>
              </a:rPr>
              <a:t>W</a:t>
            </a:r>
            <a:r>
              <a:rPr lang="en-US" sz="3200" u="sng" dirty="0" smtClean="0">
                <a:solidFill>
                  <a:schemeClr val="tx2"/>
                </a:solidFill>
              </a:rPr>
              <a:t>ill </a:t>
            </a:r>
            <a:r>
              <a:rPr lang="en-US" sz="3200" u="sng" dirty="0">
                <a:solidFill>
                  <a:schemeClr val="tx2"/>
                </a:solidFill>
              </a:rPr>
              <a:t>L</a:t>
            </a:r>
            <a:r>
              <a:rPr lang="en-US" sz="3200" u="sng" dirty="0" smtClean="0">
                <a:solidFill>
                  <a:schemeClr val="tx2"/>
                </a:solidFill>
              </a:rPr>
              <a:t>earn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Why </a:t>
            </a:r>
            <a:r>
              <a:rPr lang="en-US" dirty="0"/>
              <a:t>file </a:t>
            </a:r>
            <a:r>
              <a:rPr lang="en-US" dirty="0" smtClean="0"/>
              <a:t>management </a:t>
            </a:r>
            <a:r>
              <a:rPr lang="en-US" dirty="0"/>
              <a:t>of your research data is important</a:t>
            </a:r>
          </a:p>
          <a:p>
            <a:endParaRPr lang="en-US" sz="2600" dirty="0" smtClean="0"/>
          </a:p>
          <a:p>
            <a:r>
              <a:rPr lang="en-US" dirty="0" smtClean="0"/>
              <a:t>Specific </a:t>
            </a:r>
            <a:r>
              <a:rPr lang="en-US" dirty="0"/>
              <a:t>techniques for organizing your research data,</a:t>
            </a:r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File </a:t>
            </a:r>
            <a:r>
              <a:rPr lang="en-US" dirty="0" smtClean="0"/>
              <a:t>structures</a:t>
            </a:r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File </a:t>
            </a:r>
            <a:r>
              <a:rPr lang="en-US" dirty="0" smtClean="0"/>
              <a:t>naming</a:t>
            </a:r>
          </a:p>
          <a:p>
            <a:pPr marL="400050" lvl="1" indent="0">
              <a:buNone/>
            </a:pPr>
            <a:r>
              <a:rPr lang="en-US" dirty="0" smtClean="0"/>
              <a:t>– </a:t>
            </a:r>
            <a:r>
              <a:rPr lang="en-US" dirty="0"/>
              <a:t>V</a:t>
            </a:r>
            <a:r>
              <a:rPr lang="en-US" dirty="0" smtClean="0"/>
              <a:t>ersion control</a:t>
            </a:r>
          </a:p>
          <a:p>
            <a:pPr marL="400050" lvl="1" indent="0">
              <a:buNone/>
            </a:pPr>
            <a:r>
              <a:rPr lang="en-US" dirty="0" smtClean="0"/>
              <a:t>- Storage &amp; Backup</a:t>
            </a:r>
            <a:endParaRPr lang="en-US" dirty="0"/>
          </a:p>
          <a:p>
            <a:endParaRPr lang="en-US" sz="2600" dirty="0"/>
          </a:p>
          <a:p>
            <a:r>
              <a:rPr lang="en-US" dirty="0" smtClean="0"/>
              <a:t>Including: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– Small group discussion</a:t>
            </a:r>
          </a:p>
          <a:p>
            <a:pPr marL="400050" lvl="1" indent="0">
              <a:buNone/>
            </a:pPr>
            <a:r>
              <a:rPr lang="en-US" dirty="0"/>
              <a:t>– Exercise for organizing your own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 smtClean="0"/>
              <a:t>Focuses </a:t>
            </a:r>
            <a:r>
              <a:rPr lang="en-US" dirty="0"/>
              <a:t>on research data</a:t>
            </a:r>
            <a:r>
              <a:rPr lang="en-US" dirty="0" smtClean="0"/>
              <a:t>, also </a:t>
            </a:r>
            <a:r>
              <a:rPr lang="en-US" dirty="0"/>
              <a:t>applies to other types of </a:t>
            </a:r>
            <a:r>
              <a:rPr lang="en-US" dirty="0" smtClean="0"/>
              <a:t>files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Storage	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1342571" y="1122661"/>
            <a:ext cx="6348240" cy="5646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everlasting external disks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1342571" y="1605301"/>
            <a:ext cx="2086429" cy="235320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3566160" y="1747081"/>
            <a:ext cx="1402560" cy="14025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rcRect l="11343" t="19650" r="4653" b="8429"/>
          <a:stretch/>
        </p:blipFill>
        <p:spPr>
          <a:xfrm>
            <a:off x="5261429" y="1654921"/>
            <a:ext cx="3147102" cy="1991793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1708971" y="6041306"/>
            <a:ext cx="6348240" cy="5646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they really permanent? What if…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3958506"/>
            <a:ext cx="81280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8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What if your data is lost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239565" y="6006918"/>
            <a:ext cx="649764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What if your data is lost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copied to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6305040" y="6773760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https://en.wikipedia.org/wiki/The_Scream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47" y="274638"/>
            <a:ext cx="8698216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Storage + Security + Encryption + Backup + Sharing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13" name="TextShape 7"/>
          <p:cNvSpPr txBox="1"/>
          <p:nvPr/>
        </p:nvSpPr>
        <p:spPr>
          <a:xfrm>
            <a:off x="6305040" y="6773760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https://en.wikipedia.org/wiki/The_Scream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8" y="1678563"/>
            <a:ext cx="5498873" cy="41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31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47" y="274638"/>
            <a:ext cx="8698216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Storage + Security + Encryption + Backup + Sharing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13" name="TextShape 7"/>
          <p:cNvSpPr txBox="1"/>
          <p:nvPr/>
        </p:nvSpPr>
        <p:spPr>
          <a:xfrm>
            <a:off x="6305040" y="6773760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https://en.wikipedia.org/wiki/The_Scream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300"/>
            <a:ext cx="9144000" cy="60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90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47" y="274638"/>
            <a:ext cx="8698216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Storage + Security + Encryption + Backup + Sharing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13" name="TextShape 7"/>
          <p:cNvSpPr txBox="1"/>
          <p:nvPr/>
        </p:nvSpPr>
        <p:spPr>
          <a:xfrm>
            <a:off x="6305040" y="6773760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https://en.wikipedia.org/wiki/The_Scream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University Storage Service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CRUK CI IT </a:t>
            </a:r>
          </a:p>
          <a:p>
            <a:r>
              <a:rPr lang="en-US" sz="2400" dirty="0" smtClean="0"/>
              <a:t>Lab </a:t>
            </a:r>
          </a:p>
          <a:p>
            <a:r>
              <a:rPr lang="en-US" sz="2400" dirty="0" smtClean="0"/>
              <a:t>Individual (Time machine)</a:t>
            </a:r>
          </a:p>
          <a:p>
            <a:r>
              <a:rPr lang="en-US" sz="2400" b="1" dirty="0" smtClean="0">
                <a:solidFill>
                  <a:srgbClr val="9BBB59"/>
                </a:solidFill>
              </a:rPr>
              <a:t>CLOUD?  </a:t>
            </a:r>
            <a:endParaRPr lang="en-US" sz="2400" b="1" dirty="0">
              <a:solidFill>
                <a:srgbClr val="9BBB59"/>
              </a:solidFill>
            </a:endParaRPr>
          </a:p>
        </p:txBody>
      </p:sp>
      <p:pic>
        <p:nvPicPr>
          <p:cNvPr id="6" name="Picture 5" descr="Screen Shot 2018-02-23 at 11.42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11" y="3949595"/>
            <a:ext cx="3925454" cy="1636167"/>
          </a:xfrm>
          <a:prstGeom prst="rect">
            <a:avLst/>
          </a:prstGeom>
        </p:spPr>
      </p:pic>
      <p:pic>
        <p:nvPicPr>
          <p:cNvPr id="7" name="Picture 6" descr="Screen Shot 2018-02-23 at 11.43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1" y="2126210"/>
            <a:ext cx="2171700" cy="1473200"/>
          </a:xfrm>
          <a:prstGeom prst="rect">
            <a:avLst/>
          </a:prstGeom>
        </p:spPr>
      </p:pic>
      <p:pic>
        <p:nvPicPr>
          <p:cNvPr id="12" name="Picture 11" descr="Screen Shot 2018-02-23 at 11.42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75" y="2126210"/>
            <a:ext cx="3709863" cy="1823385"/>
          </a:xfrm>
          <a:prstGeom prst="rect">
            <a:avLst/>
          </a:prstGeom>
        </p:spPr>
      </p:pic>
      <p:pic>
        <p:nvPicPr>
          <p:cNvPr id="10" name="Picture 9" descr="Screen Shot 2018-02-23 at 11.42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87" y="1417638"/>
            <a:ext cx="2679413" cy="12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3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Backup	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2699272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53983" y="2156770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Backup	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backup and file sharing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379452" y="2770098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540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25698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082895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593269" y="2636851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(~£80/year)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140368" y="2722416"/>
            <a:ext cx="1161216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(free)</a:t>
            </a: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621553" y="3504262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26609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1769" y="2637504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Unlimited (£55/year)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221854" y="5250188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078725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900227" y="4679970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Unsupported</a:t>
            </a:r>
          </a:p>
        </p:txBody>
      </p:sp>
      <p:sp>
        <p:nvSpPr>
          <p:cNvPr id="180" name="TextShape 14"/>
          <p:cNvSpPr txBox="1"/>
          <p:nvPr/>
        </p:nvSpPr>
        <p:spPr>
          <a:xfrm>
            <a:off x="7552476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5986965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450440" y="5968676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78725" y="4157433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64583" y="3504262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5299272" y="4157433"/>
            <a:ext cx="527054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</a:t>
            </a:r>
          </a:p>
        </p:txBody>
      </p:sp>
      <p:sp>
        <p:nvSpPr>
          <p:cNvPr id="186" name="TextShape 20"/>
          <p:cNvSpPr txBox="1"/>
          <p:nvPr/>
        </p:nvSpPr>
        <p:spPr>
          <a:xfrm>
            <a:off x="4834264" y="5250514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5095505" y="6063059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29994" y="3504262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54633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389200" y="4157433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56846" y="5250841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58441" y="1348689"/>
            <a:ext cx="7844374" cy="24244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457200" indent="-457200">
              <a:buFont typeface="Arial"/>
              <a:buChar char="•"/>
            </a:pP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Q: If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manual ... how often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	A: How much would you be willing to lose?</a:t>
            </a:r>
          </a:p>
          <a:p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Software allows you to set up </a:t>
            </a:r>
            <a:r>
              <a:rPr lang="en-US" sz="2800" b="1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backup time</a:t>
            </a:r>
            <a:r>
              <a:rPr lang="en-US" sz="28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automatically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6" name="Line 3"/>
          <p:cNvSpPr/>
          <p:nvPr/>
        </p:nvSpPr>
        <p:spPr>
          <a:xfrm>
            <a:off x="4502161" y="1088183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377283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3773159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3707842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4311045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4687599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4393671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93745" y="1960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Backup				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Small Group Discussion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What kind of data do you work with?</a:t>
            </a:r>
          </a:p>
          <a:p>
            <a:pPr marL="0" indent="0">
              <a:buNone/>
            </a:pPr>
            <a:r>
              <a:rPr lang="en-US" sz="2400" dirty="0"/>
              <a:t>• What organizational challenges have you faced?</a:t>
            </a:r>
          </a:p>
          <a:p>
            <a:pPr marL="0" indent="0">
              <a:buNone/>
            </a:pPr>
            <a:r>
              <a:rPr lang="en-US" sz="2400" dirty="0"/>
              <a:t>• What tools or techniques work for you?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974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2354434" y="294580"/>
            <a:ext cx="4623312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… file sharing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1184401" y="3842931"/>
            <a:ext cx="1077619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802010" y="2483356"/>
            <a:ext cx="1882894" cy="1244291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3455565" y="2604193"/>
            <a:ext cx="2073600" cy="1012415"/>
          </a:xfrm>
          <a:prstGeom prst="rect">
            <a:avLst/>
          </a:prstGeom>
          <a:ln>
            <a:noFill/>
          </a:ln>
        </p:spPr>
      </p:pic>
      <p:sp>
        <p:nvSpPr>
          <p:cNvPr id="196" name="TextShape 3"/>
          <p:cNvSpPr txBox="1"/>
          <p:nvPr/>
        </p:nvSpPr>
        <p:spPr>
          <a:xfrm>
            <a:off x="3796811" y="3843258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Website</a:t>
            </a:r>
          </a:p>
        </p:txBody>
      </p:sp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6361217" y="2604192"/>
            <a:ext cx="1913916" cy="933055"/>
          </a:xfrm>
          <a:prstGeom prst="rect">
            <a:avLst/>
          </a:prstGeom>
          <a:ln>
            <a:noFill/>
          </a:ln>
        </p:spPr>
      </p:pic>
      <p:sp>
        <p:nvSpPr>
          <p:cNvPr id="198" name="TextShape 4"/>
          <p:cNvSpPr txBox="1"/>
          <p:nvPr/>
        </p:nvSpPr>
        <p:spPr>
          <a:xfrm>
            <a:off x="6605477" y="3843584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FTP</a:t>
            </a:r>
          </a:p>
        </p:txBody>
      </p:sp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Research Data Lifecycle		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hlinkClick r:id="rId3"/>
              </a:rPr>
              <a:t>Lifecycle: 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3"/>
              </a:rPr>
              <a:t>https://www.youtube.com/watch?v=-wjFMMQD3UA&amp;feature=youtu.be</a:t>
            </a: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4" name="Picture 3" descr="Screen Shot 2018-02-23 at 08.09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17" y="1353240"/>
            <a:ext cx="5656425" cy="522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Management Checklist 1/2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Screen Shot 2018-02-23 at 08.17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23618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3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Management Checklist 2/2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Screen Shot 2018-02-23 at 08.17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187233"/>
            <a:ext cx="71374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Management Checklist	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274230"/>
            <a:ext cx="8229600" cy="538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00FF"/>
                </a:solidFill>
              </a:rPr>
              <a:t>What</a:t>
            </a:r>
            <a:r>
              <a:rPr lang="en-US" sz="2400" dirty="0" smtClean="0"/>
              <a:t> </a:t>
            </a:r>
            <a:r>
              <a:rPr lang="en-US" sz="2400" dirty="0"/>
              <a:t>types of </a:t>
            </a:r>
            <a:r>
              <a:rPr lang="en-US" sz="2400" dirty="0" smtClean="0"/>
              <a:t>data</a:t>
            </a:r>
            <a:r>
              <a:rPr lang="en-US" sz="2400" dirty="0"/>
              <a:t> </a:t>
            </a:r>
            <a:r>
              <a:rPr lang="en-US" sz="2400" dirty="0" smtClean="0"/>
              <a:t>and for how long?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3"/>
                </a:solidFill>
              </a:rPr>
              <a:t>	Five steps to decide what data to keep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•   </a:t>
            </a:r>
            <a:r>
              <a:rPr lang="en-US" sz="2400" b="1" dirty="0" smtClean="0">
                <a:solidFill>
                  <a:srgbClr val="0000FF"/>
                </a:solidFill>
              </a:rPr>
              <a:t>Who</a:t>
            </a:r>
            <a:r>
              <a:rPr lang="en-US" sz="2400" dirty="0"/>
              <a:t> </a:t>
            </a:r>
            <a:r>
              <a:rPr lang="en-US" sz="2400" dirty="0" smtClean="0"/>
              <a:t>will be responsible to collect and document the data?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rgbClr val="9BBB59"/>
                </a:solidFill>
              </a:rPr>
              <a:t>	Roles and responsibilities. Legal and ethical obligations and right. Plan   	and consent to share.</a:t>
            </a:r>
          </a:p>
          <a:p>
            <a:pPr marL="0" indent="0">
              <a:buNone/>
            </a:pPr>
            <a:r>
              <a:rPr lang="en-US" sz="2400" dirty="0" smtClean="0"/>
              <a:t>•   </a:t>
            </a:r>
            <a:r>
              <a:rPr lang="en-US" sz="2400" b="1" dirty="0" smtClean="0">
                <a:solidFill>
                  <a:srgbClr val="0000FF"/>
                </a:solidFill>
              </a:rPr>
              <a:t>How </a:t>
            </a:r>
            <a:r>
              <a:rPr lang="en-US" sz="2400" dirty="0" smtClean="0"/>
              <a:t>to document different types of </a:t>
            </a:r>
            <a:r>
              <a:rPr lang="en-US" sz="2400" dirty="0" smtClean="0">
                <a:solidFill>
                  <a:srgbClr val="000000"/>
                </a:solidFill>
              </a:rPr>
              <a:t>data?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FF"/>
                </a:solidFill>
              </a:rPr>
              <a:t>	</a:t>
            </a:r>
            <a:r>
              <a:rPr lang="en-US" sz="2000" dirty="0">
                <a:solidFill>
                  <a:srgbClr val="9BBB59"/>
                </a:solidFill>
              </a:rPr>
              <a:t>S</a:t>
            </a:r>
            <a:r>
              <a:rPr lang="en-US" sz="2000" dirty="0" smtClean="0">
                <a:solidFill>
                  <a:srgbClr val="9BBB59"/>
                </a:solidFill>
              </a:rPr>
              <a:t>tudy</a:t>
            </a:r>
            <a:r>
              <a:rPr lang="en-US" sz="2000" dirty="0">
                <a:solidFill>
                  <a:srgbClr val="9BBB59"/>
                </a:solidFill>
              </a:rPr>
              <a:t>-level, </a:t>
            </a:r>
            <a:r>
              <a:rPr lang="en-US" sz="2000" dirty="0" smtClean="0">
                <a:solidFill>
                  <a:srgbClr val="9BBB59"/>
                </a:solidFill>
              </a:rPr>
              <a:t>Data</a:t>
            </a:r>
            <a:r>
              <a:rPr lang="en-US" sz="2000" dirty="0">
                <a:solidFill>
                  <a:srgbClr val="9BBB59"/>
                </a:solidFill>
              </a:rPr>
              <a:t>-level</a:t>
            </a:r>
            <a:r>
              <a:rPr lang="en-US" sz="2000" dirty="0" smtClean="0">
                <a:solidFill>
                  <a:srgbClr val="9BBB59"/>
                </a:solidFill>
              </a:rPr>
              <a:t>, and Metadata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BBB59"/>
                </a:solidFill>
              </a:rPr>
              <a:t>	</a:t>
            </a:r>
            <a:r>
              <a:rPr lang="en-US" sz="2000" dirty="0" smtClean="0">
                <a:solidFill>
                  <a:srgbClr val="9BBB59"/>
                </a:solidFill>
              </a:rPr>
              <a:t>Wet lab: </a:t>
            </a:r>
            <a:r>
              <a:rPr lang="en-US" sz="2000" dirty="0" smtClean="0">
                <a:solidFill>
                  <a:srgbClr val="9BBB59"/>
                </a:solidFill>
                <a:hlinkClick r:id="rId3"/>
              </a:rPr>
              <a:t>Electronic Lab Notebook (ELN) </a:t>
            </a:r>
            <a:endParaRPr lang="en-US" sz="2000" dirty="0" smtClean="0">
              <a:solidFill>
                <a:srgbClr val="9BBB59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9BBB59"/>
                </a:solidFill>
              </a:rPr>
              <a:t>	Computational: large size sequencing data, consortium data (TCGA, ICGC)</a:t>
            </a:r>
            <a:endParaRPr lang="en-US" sz="2000" dirty="0">
              <a:solidFill>
                <a:srgbClr val="9BBB59"/>
              </a:solidFill>
            </a:endParaRPr>
          </a:p>
        </p:txBody>
      </p:sp>
      <p:pic>
        <p:nvPicPr>
          <p:cNvPr id="4" name="Picture 3" descr="Screen Shot 2018-02-23 at 08.40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6" y="2083235"/>
            <a:ext cx="42545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Data Management Checklist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Screen Shot 2018-02-23 at 09.05.1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20989"/>
          <a:stretch/>
        </p:blipFill>
        <p:spPr>
          <a:xfrm>
            <a:off x="457200" y="428882"/>
            <a:ext cx="8229600" cy="61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0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Formats: </a:t>
            </a:r>
            <a:r>
              <a:rPr lang="en-US" sz="3200" u="sng" dirty="0">
                <a:solidFill>
                  <a:schemeClr val="tx2"/>
                </a:solidFill>
              </a:rPr>
              <a:t>Data type and sources</a:t>
            </a:r>
            <a:r>
              <a:rPr lang="en-US" sz="3200" u="sng" dirty="0" smtClean="0">
                <a:solidFill>
                  <a:schemeClr val="tx2"/>
                </a:solidFill>
              </a:rPr>
              <a:t>						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hlinkClick r:id="rId3"/>
              </a:rPr>
              <a:t>File formats currently </a:t>
            </a:r>
            <a:r>
              <a:rPr lang="en-US" sz="2400" u="sng" dirty="0" smtClean="0">
                <a:solidFill>
                  <a:srgbClr val="0000FF"/>
                </a:solidFill>
                <a:hlinkClick r:id="rId3"/>
              </a:rPr>
              <a:t>recommended</a:t>
            </a:r>
            <a:r>
              <a:rPr lang="en-US" sz="2400" u="sng" dirty="0" smtClean="0">
                <a:solidFill>
                  <a:srgbClr val="0000FF"/>
                </a:solidFill>
              </a:rPr>
              <a:t> by UK Data Archive for long term preservation for </a:t>
            </a:r>
            <a:r>
              <a:rPr lang="en-US" sz="2400" u="sng" dirty="0" err="1" smtClean="0">
                <a:solidFill>
                  <a:srgbClr val="0000FF"/>
                </a:solidFill>
              </a:rPr>
              <a:t>rsearch</a:t>
            </a:r>
            <a:r>
              <a:rPr lang="en-US" sz="2400" u="sng" dirty="0" smtClean="0">
                <a:solidFill>
                  <a:srgbClr val="0000FF"/>
                </a:solidFill>
              </a:rPr>
              <a:t> data</a:t>
            </a:r>
            <a:endParaRPr lang="en-US" sz="24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30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3480</Words>
  <Application>Microsoft Macintosh PowerPoint</Application>
  <PresentationFormat>On-screen Show (4:3)</PresentationFormat>
  <Paragraphs>520</Paragraphs>
  <Slides>30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File and Data Management</vt:lpstr>
      <vt:lpstr>What You Will Learn          </vt:lpstr>
      <vt:lpstr>Small Group Discussion         </vt:lpstr>
      <vt:lpstr>Research Data Lifecycle         </vt:lpstr>
      <vt:lpstr>Data Management Checklist 1/2      </vt:lpstr>
      <vt:lpstr>Data Management Checklist 2/2      </vt:lpstr>
      <vt:lpstr>Data Management Checklist       </vt:lpstr>
      <vt:lpstr>Data Management Checklist      </vt:lpstr>
      <vt:lpstr>Formats: Data type and sources      </vt:lpstr>
      <vt:lpstr>PowerPoint Presentation</vt:lpstr>
      <vt:lpstr>File Naming Conventions         </vt:lpstr>
      <vt:lpstr>File Naming Conventions Examples     </vt:lpstr>
      <vt:lpstr>Batching Renaming Tools        </vt:lpstr>
      <vt:lpstr>Version Control            </vt:lpstr>
      <vt:lpstr>Version Control Example         </vt:lpstr>
      <vt:lpstr>Folder Structure            </vt:lpstr>
      <vt:lpstr>Folder Structure Examples – Hierarchical   </vt:lpstr>
      <vt:lpstr>Folder Structure Examples – Tag-based   </vt:lpstr>
      <vt:lpstr>Small Group Discussion         </vt:lpstr>
      <vt:lpstr>Data Storage             </vt:lpstr>
      <vt:lpstr>What if your data is lost         </vt:lpstr>
      <vt:lpstr>What if your data is lost         </vt:lpstr>
      <vt:lpstr>Storage + Security + Encryption + Backup + Sharing</vt:lpstr>
      <vt:lpstr>Storage + Security + Encryption + Backup + Sharing</vt:lpstr>
      <vt:lpstr>Storage + Security + Encryption + Backup + Sharing</vt:lpstr>
      <vt:lpstr>Data Backup             </vt:lpstr>
      <vt:lpstr>Data Backup             </vt:lpstr>
      <vt:lpstr>PowerPoint Presentation</vt:lpstr>
      <vt:lpstr>Data Backup             </vt:lpstr>
      <vt:lpstr>PowerPoint Presentation</vt:lpstr>
    </vt:vector>
  </TitlesOfParts>
  <Company>CRUK Cambridge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Jing Su</cp:lastModifiedBy>
  <cp:revision>160</cp:revision>
  <dcterms:created xsi:type="dcterms:W3CDTF">2018-02-23T07:46:05Z</dcterms:created>
  <dcterms:modified xsi:type="dcterms:W3CDTF">2018-02-23T11:53:20Z</dcterms:modified>
</cp:coreProperties>
</file>